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0"/>
  </p:handoutMasterIdLst>
  <p:sldIdLst>
    <p:sldId id="257" r:id="rId3"/>
    <p:sldId id="357" r:id="rId4"/>
    <p:sldId id="360" r:id="rId6"/>
    <p:sldId id="305" r:id="rId7"/>
    <p:sldId id="269" r:id="rId8"/>
    <p:sldId id="309" r:id="rId9"/>
    <p:sldId id="306" r:id="rId10"/>
    <p:sldId id="271" r:id="rId11"/>
    <p:sldId id="272" r:id="rId12"/>
    <p:sldId id="286" r:id="rId13"/>
    <p:sldId id="287" r:id="rId14"/>
    <p:sldId id="285" r:id="rId15"/>
    <p:sldId id="310" r:id="rId16"/>
    <p:sldId id="311" r:id="rId17"/>
    <p:sldId id="312" r:id="rId18"/>
    <p:sldId id="313" r:id="rId19"/>
    <p:sldId id="314" r:id="rId20"/>
    <p:sldId id="356" r:id="rId21"/>
    <p:sldId id="317" r:id="rId22"/>
    <p:sldId id="318" r:id="rId23"/>
    <p:sldId id="319" r:id="rId24"/>
    <p:sldId id="323" r:id="rId25"/>
    <p:sldId id="355" r:id="rId26"/>
    <p:sldId id="321" r:id="rId27"/>
    <p:sldId id="322" r:id="rId28"/>
    <p:sldId id="32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38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יהאוי זהוא" initials="יז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60" y="90"/>
      </p:cViewPr>
      <p:guideLst>
        <p:guide orient="horz" pos="2170"/>
        <p:guide pos="381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我将主要从以下四个方面介绍我的毕业论文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首先是研究背景部分，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年龄相关性黄斑变性是一种主要影响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50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岁以上人群的退行性眼病。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病情进展会导致阅读、人脸识别、驾驶和昏暗环境下视力逐渐下降，最终导致永久性中央视力丧失。</a:t>
            </a:r>
            <a:r>
              <a:rPr lang="en-US" altLang="zh-CN" dirty="0"/>
              <a:t>AMD</a:t>
            </a:r>
            <a:r>
              <a:rPr lang="zh-CN" altLang="en-US" sz="1200" b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分为干性和湿性，其中干性</a:t>
            </a:r>
            <a:r>
              <a:rPr lang="en-US" altLang="zh-CN" sz="1200" b="0" dirty="0">
                <a:latin typeface="华文中宋" panose="02010600040101010101" pitchFamily="2" charset="-122"/>
                <a:ea typeface="华文中宋" panose="02010600040101010101" pitchFamily="2" charset="-122"/>
              </a:rPr>
              <a:t>AMD</a:t>
            </a:r>
            <a:r>
              <a:rPr lang="zh-CN" altLang="en-US" sz="1200" b="0" dirty="0">
                <a:latin typeface="华文中宋" panose="02010600040101010101" pitchFamily="2" charset="-122"/>
                <a:ea typeface="华文中宋" panose="02010600040101010101" pitchFamily="2" charset="-122"/>
              </a:rPr>
              <a:t>达到</a:t>
            </a:r>
            <a:r>
              <a:rPr lang="en-US" altLang="zh-CN" sz="1200" b="0" dirty="0">
                <a:latin typeface="华文中宋" panose="02010600040101010101" pitchFamily="2" charset="-122"/>
                <a:ea typeface="华文中宋" panose="02010600040101010101" pitchFamily="2" charset="-122"/>
              </a:rPr>
              <a:t>80-90%</a:t>
            </a:r>
            <a:r>
              <a:rPr lang="zh-CN" altLang="en-US" sz="1200" b="0" dirty="0">
                <a:latin typeface="华文中宋" panose="02010600040101010101" pitchFamily="2" charset="-122"/>
                <a:ea typeface="华文中宋" panose="02010600040101010101" pitchFamily="2" charset="-122"/>
              </a:rPr>
              <a:t>以上，且尚无有效治疗方法。</a:t>
            </a:r>
            <a:r>
              <a:rPr lang="zh-CN" altLang="en-US" kern="8000" spc="100" dirty="0">
                <a:latin typeface="+mn-ea"/>
              </a:rPr>
              <a:t>晚期干性 </a:t>
            </a:r>
            <a:r>
              <a:rPr lang="en-US" altLang="zh-CN" kern="8000" spc="100" dirty="0">
                <a:latin typeface="+mn-ea"/>
              </a:rPr>
              <a:t>AMD </a:t>
            </a:r>
            <a:r>
              <a:rPr lang="zh-CN" altLang="en-US" kern="8000" spc="100" dirty="0">
                <a:latin typeface="+mn-ea"/>
              </a:rPr>
              <a:t>的主要表现为黄斑区</a:t>
            </a:r>
            <a:r>
              <a:rPr lang="zh-CN" altLang="en-US" kern="8000" spc="100" dirty="0">
                <a:solidFill>
                  <a:srgbClr val="FF0000"/>
                </a:solidFill>
                <a:latin typeface="+mn-ea"/>
              </a:rPr>
              <a:t>视网膜色素上皮层（</a:t>
            </a:r>
            <a:r>
              <a:rPr lang="en-US" altLang="zh-CN" kern="8000" spc="100" dirty="0">
                <a:solidFill>
                  <a:srgbClr val="FF0000"/>
                </a:solidFill>
                <a:latin typeface="+mn-ea"/>
              </a:rPr>
              <a:t>RPE</a:t>
            </a:r>
            <a:r>
              <a:rPr lang="zh-CN" altLang="en-US" kern="8000" spc="100" dirty="0">
                <a:solidFill>
                  <a:srgbClr val="FF0000"/>
                </a:solidFill>
                <a:latin typeface="+mn-ea"/>
              </a:rPr>
              <a:t>）</a:t>
            </a:r>
            <a:r>
              <a:rPr lang="zh-CN" altLang="en-US" kern="8000" spc="100" dirty="0">
                <a:latin typeface="+mn-ea"/>
              </a:rPr>
              <a:t>和光感受器萎缩退化</a:t>
            </a:r>
            <a:endParaRPr lang="en-US" altLang="zh-CN" kern="8000" spc="100" dirty="0">
              <a:latin typeface="+mn-ea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A-E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、眼底照片、眼底自发荧光、光学相干断层扫描、眼底血管造影和吲哚菁绿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en-US" altLang="zh-CN" b="0" i="0" dirty="0"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这幅图主要是海底深度探测，再加一幅水平距离测距的图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84B6D-1B88-4AEC-B3DD-7AD16A08E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914BA-A3DF-43A2-A448-182BFF265A3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C0DDC-A315-4952-8F31-34E4688B406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窗户, 椅子, 房间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12568"/>
          <a:stretch>
            <a:fillRect/>
          </a:stretch>
        </p:blipFill>
        <p:spPr>
          <a:xfrm>
            <a:off x="0" y="0"/>
            <a:ext cx="12214169" cy="6858000"/>
          </a:xfrm>
          <a:prstGeom prst="rect">
            <a:avLst/>
          </a:prstGeom>
        </p:spPr>
      </p:pic>
      <p:sp>
        <p:nvSpPr>
          <p:cNvPr id="4" name="MH_Others_2"/>
          <p:cNvSpPr/>
          <p:nvPr userDrawn="1">
            <p:custDataLst>
              <p:tags r:id="rId3"/>
            </p:custDataLst>
          </p:nvPr>
        </p:nvSpPr>
        <p:spPr>
          <a:xfrm>
            <a:off x="3875419" y="344963"/>
            <a:ext cx="6131155" cy="469206"/>
          </a:xfrm>
          <a:prstGeom prst="rect">
            <a:avLst/>
          </a:prstGeom>
          <a:solidFill>
            <a:srgbClr val="173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MH_Others_2"/>
          <p:cNvSpPr/>
          <p:nvPr userDrawn="1">
            <p:custDataLst>
              <p:tags r:id="rId4"/>
            </p:custDataLst>
          </p:nvPr>
        </p:nvSpPr>
        <p:spPr>
          <a:xfrm>
            <a:off x="-1" y="388471"/>
            <a:ext cx="1158241" cy="425698"/>
          </a:xfrm>
          <a:prstGeom prst="rect">
            <a:avLst/>
          </a:prstGeom>
          <a:solidFill>
            <a:srgbClr val="579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9119" y="411327"/>
            <a:ext cx="2590115" cy="35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75B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229119" y="883603"/>
            <a:ext cx="2575420" cy="325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793CE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02684" y="169084"/>
            <a:ext cx="1426149" cy="512447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0402685" y="752937"/>
            <a:ext cx="15788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dirty="0">
                <a:solidFill>
                  <a:srgbClr val="142E60"/>
                </a:solidFill>
              </a:rPr>
              <a:t>自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强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不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息   止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于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至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善</a:t>
            </a:r>
            <a:endParaRPr lang="zh-CN" altLang="en-US" sz="700" b="0" dirty="0">
              <a:solidFill>
                <a:srgbClr val="142E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86.xml"/><Relationship Id="rId2" Type="http://schemas.openxmlformats.org/officeDocument/2006/relationships/image" Target="../media/image25.png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48790" y="1411605"/>
            <a:ext cx="887476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基于自监督深度学习的海洋工程水下噪声提取研究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572924" y="4737905"/>
            <a:ext cx="9050592" cy="1923176"/>
          </a:xfrm>
          <a:prstGeom prst="rect">
            <a:avLst/>
          </a:prstGeom>
        </p:spPr>
      </p:pic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1090930" y="3060700"/>
            <a:ext cx="1000950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2400" b="1" baseline="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答辩人：杨承昊    </a:t>
            </a:r>
            <a:r>
              <a:rPr lang="en-US" altLang="zh-CN" sz="2400" b="1" baseline="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b="1" baseline="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专业：海洋物理</a:t>
            </a:r>
            <a:endParaRPr lang="zh-CN" altLang="en-US" sz="2400" b="1" baseline="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b="1" baseline="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  指导老师：陶毅</a:t>
            </a:r>
            <a:endParaRPr lang="zh-CN" altLang="en-US" sz="2400" b="1" baseline="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 fontAlgn="auto">
              <a:lnSpc>
                <a:spcPct val="100000"/>
              </a:lnSpc>
            </a:pPr>
            <a:r>
              <a:rPr lang="zh-CN" altLang="en-US" sz="2400" b="1" baseline="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                       </a:t>
            </a:r>
            <a:r>
              <a:rPr lang="en-US" altLang="zh-CN" sz="2400" b="1" baseline="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2025.06.03</a:t>
            </a:r>
            <a:endParaRPr lang="en-US" altLang="zh-CN" sz="2400" b="1" baseline="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200000"/>
              </a:lnSpc>
            </a:pPr>
            <a:endParaRPr lang="en-US" altLang="zh-CN" sz="2400" b="1" baseline="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7109" name="Picture 12" descr="部重名称图标-页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2870" cy="8788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研究方案</a:t>
            </a: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735" y="1628140"/>
            <a:ext cx="2593340" cy="4809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1628140"/>
            <a:ext cx="5937250" cy="48094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2130" y="859155"/>
            <a:ext cx="866902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软件部分（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eil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程序流图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35" y="1405255"/>
            <a:ext cx="2592705" cy="4412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研究方案</a:t>
            </a: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315" y="876300"/>
            <a:ext cx="866902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软件部分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信号帧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2425" y="1466850"/>
            <a:ext cx="4436110" cy="41903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信号帧的判决：</a:t>
            </a:r>
            <a:endParaRPr 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开机后本地扫频信号与接收信号做拷贝相关处理</a:t>
            </a:r>
            <a:endParaRPr 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当粗同步与本地扫频的相关峰值满足某设定条件后，认定粗同步建立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2425" y="4862195"/>
            <a:ext cx="1082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当有细同步来时，此时细同步与本地的相关峰值呈现较大数值，若大于设定的门限值时，则细同步捕获。此时认为有测距请求，则回馈一个相同的信号帧</a:t>
            </a:r>
            <a:endParaRPr lang="zh-CN" altLang="en-US" sz="2400"/>
          </a:p>
        </p:txBody>
      </p:sp>
      <p:pic>
        <p:nvPicPr>
          <p:cNvPr id="22" name="图片 22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7230" y="928370"/>
            <a:ext cx="7411720" cy="35655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23125" y="449389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信号帧的设计图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研究方案</a:t>
            </a: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315" y="916305"/>
            <a:ext cx="8669020" cy="12731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硬件部分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采用32位单片机STM32F407为主控模块</a:t>
            </a:r>
            <a:endParaRPr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" y="1823720"/>
            <a:ext cx="1074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8315" y="1466215"/>
            <a:ext cx="10150475" cy="12731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硬件上包括前置放大滤波，模数转换器，嵌入式系统等</a:t>
            </a:r>
            <a:endParaRPr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0542" r="16514" b="-1249"/>
          <a:stretch>
            <a:fillRect/>
          </a:stretch>
        </p:blipFill>
        <p:spPr>
          <a:xfrm rot="16200000">
            <a:off x="1749425" y="1581150"/>
            <a:ext cx="3003550" cy="52762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27580" y="593026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</a:rPr>
              <a:t>前置放大滤波板</a:t>
            </a:r>
            <a:endParaRPr 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 descr="b5c513afcf41c6276e2c30a2d5661ea"/>
          <p:cNvPicPr>
            <a:picLocks noChangeAspect="1"/>
          </p:cNvPicPr>
          <p:nvPr/>
        </p:nvPicPr>
        <p:blipFill>
          <a:blip r:embed="rId2"/>
          <a:srcRect l="16763" t="2519" r="16972" b="2194"/>
          <a:stretch>
            <a:fillRect/>
          </a:stretch>
        </p:blipFill>
        <p:spPr>
          <a:xfrm rot="16200000">
            <a:off x="7073900" y="1555750"/>
            <a:ext cx="2981325" cy="5349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88655" y="593026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</a:rPr>
              <a:t>供电板</a:t>
            </a:r>
            <a:endParaRPr 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研究方案</a:t>
            </a: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315" y="916305"/>
            <a:ext cx="8669020" cy="2528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硬件滤波部分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——MAX274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芯片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内含独立的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个二阶滤波单元</a:t>
            </a:r>
            <a:endParaRPr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无需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额外接入电容，杂散电容干扰较小</a:t>
            </a:r>
            <a:endParaRPr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更改外接阻值完成不同滤波器种类设计</a:t>
            </a:r>
            <a:endParaRPr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" y="1823720"/>
            <a:ext cx="1074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885" y="1826260"/>
            <a:ext cx="4737735" cy="37172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21295" y="576262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</a:rPr>
              <a:t>滤波器参数设置界面</a:t>
            </a:r>
            <a:endParaRPr 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0085" y="3893820"/>
            <a:ext cx="55905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使用软件MAX274 Software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进行滤波器相关参数的设计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Chebyshev型带通滤波器（13-18 KHz）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5400000">
            <a:off x="2878774" y="996633"/>
            <a:ext cx="153036" cy="5245735"/>
            <a:chOff x="895845" y="1030314"/>
            <a:chExt cx="85734" cy="1778248"/>
          </a:xfrm>
        </p:grpSpPr>
        <p:sp>
          <p:nvSpPr>
            <p:cNvPr id="31" name="椭圆 30"/>
            <p:cNvSpPr/>
            <p:nvPr/>
          </p:nvSpPr>
          <p:spPr>
            <a:xfrm>
              <a:off x="895845" y="2755824"/>
              <a:ext cx="85734" cy="5273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938591" y="1030314"/>
              <a:ext cx="0" cy="1725386"/>
            </a:xfrm>
            <a:prstGeom prst="lin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研究方案</a:t>
            </a: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315" y="916305"/>
            <a:ext cx="8669020" cy="12731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硬件滤波部分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Multisim仿真</a:t>
            </a:r>
            <a:endParaRPr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" y="1823720"/>
            <a:ext cx="1074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29" name="图片 29" descr="max274_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3638550"/>
            <a:ext cx="5374005" cy="22256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99005" y="6062345"/>
            <a:ext cx="213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第1级二阶滤波单元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701165"/>
            <a:ext cx="5371465" cy="1720850"/>
          </a:xfrm>
          <a:prstGeom prst="rect">
            <a:avLst/>
          </a:prstGeom>
        </p:spPr>
      </p:pic>
      <p:pic>
        <p:nvPicPr>
          <p:cNvPr id="40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30" y="978535"/>
            <a:ext cx="4733290" cy="31661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099935" y="4250690"/>
            <a:ext cx="353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Multisim仿真滤波器频率响应曲线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74435" y="4789170"/>
            <a:ext cx="8669020" cy="12731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通带平坦（13KHz</a:t>
            </a:r>
            <a:r>
              <a:rPr 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18KHz）</a:t>
            </a:r>
            <a:endParaRPr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阻带内频率响应曲线下降迅速</a:t>
            </a:r>
            <a:endParaRPr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0800000">
            <a:off x="6037899" y="982663"/>
            <a:ext cx="153036" cy="5245735"/>
            <a:chOff x="895845" y="1030314"/>
            <a:chExt cx="85734" cy="1778248"/>
          </a:xfrm>
        </p:grpSpPr>
        <p:sp>
          <p:nvSpPr>
            <p:cNvPr id="31" name="椭圆 30"/>
            <p:cNvSpPr/>
            <p:nvPr/>
          </p:nvSpPr>
          <p:spPr>
            <a:xfrm>
              <a:off x="895845" y="2755824"/>
              <a:ext cx="85734" cy="5273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938591" y="1030314"/>
              <a:ext cx="0" cy="1725386"/>
            </a:xfrm>
            <a:prstGeom prst="lin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7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3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4"/>
            <a:ext cx="1284605" cy="119888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7200" b="1" dirty="0" smtClean="0">
                <a:solidFill>
                  <a:schemeClr val="bg1"/>
                </a:solidFill>
              </a:rPr>
              <a:t>3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7" y="2692404"/>
            <a:ext cx="2621280" cy="82994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bg1"/>
                </a:solidFill>
              </a:rPr>
              <a:t>实验展示</a:t>
            </a:r>
            <a:endParaRPr lang="zh-CN" altLang="en-US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776123" y="2607733"/>
            <a:ext cx="2733887" cy="1239386"/>
            <a:chOff x="9140243" y="2649839"/>
            <a:chExt cx="1601046" cy="1239624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01046" cy="46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3</a:t>
              </a:r>
              <a:r>
                <a:rPr kumimoji="1" lang="en-US" altLang="zh-CN" sz="2400" dirty="0" smtClean="0">
                  <a:solidFill>
                    <a:schemeClr val="bg1"/>
                  </a:solidFill>
                </a:rPr>
                <a:t>-1 </a:t>
              </a:r>
              <a:r>
                <a:rPr lang="zh-CN" altLang="en-US" sz="2400" dirty="0" smtClean="0">
                  <a:solidFill>
                    <a:schemeClr val="bg1"/>
                  </a:solidFill>
                  <a:sym typeface="微软雅黑" panose="020B0503020204020204" charset="-122"/>
                </a:rPr>
                <a:t>样机介绍</a:t>
              </a:r>
              <a:endParaRPr lang="zh-CN" altLang="en-US" sz="2400" dirty="0">
                <a:solidFill>
                  <a:schemeClr val="bg1"/>
                </a:solidFill>
                <a:sym typeface="微软雅黑" panose="020B050302020402020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01046" cy="46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</a:rPr>
                <a:t>3-2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厦门港海试</a:t>
              </a:r>
              <a:endParaRPr lang="zh-CN" altLang="en-US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601046" cy="46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</a:rPr>
                <a:t>3</a:t>
              </a:r>
              <a:r>
                <a:rPr kumimoji="1" lang="en-US" altLang="zh-CN" sz="2400" dirty="0" smtClean="0">
                  <a:solidFill>
                    <a:schemeClr val="bg1"/>
                  </a:solidFill>
                </a:rPr>
                <a:t>-3 </a:t>
              </a:r>
              <a:r>
                <a:rPr kumimoji="1" lang="zh-CN" sz="2400" dirty="0" smtClean="0">
                  <a:solidFill>
                    <a:schemeClr val="bg1"/>
                  </a:solidFill>
                </a:rPr>
                <a:t>五缘湾实验</a:t>
              </a:r>
              <a:r>
                <a:rPr kumimoji="1" lang="en-US" altLang="zh-CN" sz="2400" dirty="0" smtClean="0">
                  <a:solidFill>
                    <a:schemeClr val="bg1"/>
                  </a:solidFill>
                </a:rPr>
                <a:t> </a:t>
              </a:r>
              <a:endParaRPr kumimoji="1" lang="en-US" altLang="zh-CN" sz="2400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样机介绍</a:t>
            </a: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315" y="1311275"/>
            <a:ext cx="8669020" cy="12731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两套样机系统</a:t>
            </a:r>
            <a:endParaRPr sz="2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分别作主动测距端</a:t>
            </a:r>
            <a:r>
              <a:rPr 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被动测距端</a:t>
            </a:r>
            <a:endParaRPr sz="2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" y="1823720"/>
            <a:ext cx="1074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8315" y="2584450"/>
            <a:ext cx="4987925" cy="30822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整体系统以STM32F407为主控模块</a:t>
            </a:r>
            <a:endParaRPr sz="2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包括前置放大滤波，模数转换器，功率放大模块等</a:t>
            </a:r>
            <a:endParaRPr sz="2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Serial Port Utility 软件</a:t>
            </a:r>
            <a:endParaRPr sz="2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通过串口下传指令</a:t>
            </a:r>
            <a:endParaRPr lang="zh-CN" sz="2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60565" y="629793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</a:rPr>
              <a:t>水声测距系统的硬件电路</a:t>
            </a:r>
            <a:endParaRPr 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1810" y="1823085"/>
            <a:ext cx="4868545" cy="432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22244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厦门港海试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0230" y="1771015"/>
            <a:ext cx="107403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实验时间为2022年4月28日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测距时段为11时25分至11时33分，正处于高潮时段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2721610"/>
            <a:ext cx="5429885" cy="30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820545" y="591820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4月28日厦门湾潮汐表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8315" y="982980"/>
            <a:ext cx="8669020" cy="12731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实验概述</a:t>
            </a:r>
            <a:endParaRPr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 descr="厦门港示意图"/>
          <p:cNvPicPr>
            <a:picLocks noChangeAspect="1"/>
          </p:cNvPicPr>
          <p:nvPr/>
        </p:nvPicPr>
        <p:blipFill>
          <a:blip r:embed="rId2"/>
          <a:srcRect l="12030" t="26057" r="13534" b="6856"/>
          <a:stretch>
            <a:fillRect/>
          </a:stretch>
        </p:blipFill>
        <p:spPr>
          <a:xfrm>
            <a:off x="6053455" y="2722245"/>
            <a:ext cx="6042025" cy="30156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567930" y="5982335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厦门港海上实验示意图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22244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厦门港海试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315" y="948055"/>
            <a:ext cx="11233150" cy="2528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实验结果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利用声卡采集相关信号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使用Adobe Audition软件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录制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测距信号与回复信号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2992755"/>
            <a:ext cx="4904740" cy="323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099945" y="632460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接受船发送测距信号</a:t>
            </a:r>
            <a:endParaRPr lang="zh-CN" altLang="en-US"/>
          </a:p>
        </p:txBody>
      </p:sp>
      <p:pic>
        <p:nvPicPr>
          <p:cNvPr id="4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80" y="2992755"/>
            <a:ext cx="4082415" cy="32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285355" y="632460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接受船采集回复信号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22244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厦门港海试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315" y="948055"/>
            <a:ext cx="11233150" cy="12731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实验结果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3645" y="598170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测距结果图</a:t>
            </a:r>
            <a:endParaRPr lang="zh-CN" altLang="en-US"/>
          </a:p>
        </p:txBody>
      </p:sp>
      <p:pic>
        <p:nvPicPr>
          <p:cNvPr id="2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0595" y="2221230"/>
            <a:ext cx="3112770" cy="3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950595" y="1654175"/>
            <a:ext cx="7606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11点37分，发射船和接收船处于抛锚状态，连续测距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3560" y="598170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测距结果表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81195" y="2221230"/>
            <a:ext cx="7148195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2254089" y="1964994"/>
            <a:ext cx="2943199" cy="3097824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2830530" y="3052414"/>
            <a:ext cx="1790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2" descr="大学校徽系列:厦门大学标志矢量图 - 设计之家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2" r="-1358" b="29581"/>
          <a:stretch>
            <a:fillRect/>
          </a:stretch>
        </p:blipFill>
        <p:spPr bwMode="auto">
          <a:xfrm>
            <a:off x="68777" y="39385"/>
            <a:ext cx="3596385" cy="115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图: 可选过程 7"/>
          <p:cNvSpPr/>
          <p:nvPr>
            <p:custDataLst>
              <p:tags r:id="rId3"/>
            </p:custDataLst>
          </p:nvPr>
        </p:nvSpPr>
        <p:spPr>
          <a:xfrm>
            <a:off x="6602697" y="1764030"/>
            <a:ext cx="3804920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7543132" y="1827530"/>
            <a:ext cx="274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研究背景与意义</a:t>
            </a:r>
            <a:endParaRPr lang="zh-CN" altLang="en-US" sz="2800" b="1" dirty="0">
              <a:solidFill>
                <a:srgbClr val="0A418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6744302" y="1831340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746207" y="1857375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12" name="流程图: 可选过程 11"/>
          <p:cNvSpPr/>
          <p:nvPr>
            <p:custDataLst>
              <p:tags r:id="rId7"/>
            </p:custDataLst>
          </p:nvPr>
        </p:nvSpPr>
        <p:spPr>
          <a:xfrm>
            <a:off x="6602697" y="2719705"/>
            <a:ext cx="3804920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7543132" y="2783205"/>
            <a:ext cx="2748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研究思路与方法</a:t>
            </a:r>
            <a:endParaRPr lang="zh-CN" altLang="en-US" sz="2800" b="1" dirty="0">
              <a:solidFill>
                <a:srgbClr val="0A418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6744302" y="2787015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6746207" y="2813050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02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19" name="流程图: 可选过程 18"/>
          <p:cNvSpPr/>
          <p:nvPr>
            <p:custDataLst>
              <p:tags r:id="rId11"/>
            </p:custDataLst>
          </p:nvPr>
        </p:nvSpPr>
        <p:spPr>
          <a:xfrm>
            <a:off x="6602697" y="3673475"/>
            <a:ext cx="3805555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7543132" y="3736975"/>
            <a:ext cx="27242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实验结果与分析</a:t>
            </a:r>
            <a:endParaRPr lang="zh-CN" altLang="en-US" sz="2800" b="1" dirty="0">
              <a:solidFill>
                <a:srgbClr val="0A418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6744302" y="3740785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6746207" y="3766820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03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23" name="流程图: 可选过程 22"/>
          <p:cNvSpPr/>
          <p:nvPr>
            <p:custDataLst>
              <p:tags r:id="rId15"/>
            </p:custDataLst>
          </p:nvPr>
        </p:nvSpPr>
        <p:spPr>
          <a:xfrm>
            <a:off x="6602697" y="4624070"/>
            <a:ext cx="3806190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7543132" y="4687570"/>
            <a:ext cx="2748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总结与展望</a:t>
            </a:r>
            <a:endParaRPr lang="zh-CN" altLang="en-US" sz="2800" b="1" dirty="0">
              <a:solidFill>
                <a:srgbClr val="0A418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椭圆 24"/>
          <p:cNvSpPr/>
          <p:nvPr>
            <p:custDataLst>
              <p:tags r:id="rId17"/>
            </p:custDataLst>
          </p:nvPr>
        </p:nvSpPr>
        <p:spPr>
          <a:xfrm>
            <a:off x="6744302" y="4691380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8"/>
            </p:custDataLst>
          </p:nvPr>
        </p:nvSpPr>
        <p:spPr>
          <a:xfrm>
            <a:off x="6746207" y="4717415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04</a:t>
            </a:r>
            <a:endParaRPr lang="en-US" altLang="zh-CN" sz="2400" b="1">
              <a:solidFill>
                <a:schemeClr val="bg1"/>
              </a:solidFill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22244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厦门港海试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315" y="948055"/>
            <a:ext cx="11233150" cy="3155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校准部分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GPS记录经纬度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发射船：118°07.644E，24°24.412N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接收船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：118°07.474E，24°24.286N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计算得距离差约为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370m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6910" y="6200775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GPS记录两船经纬度</a:t>
            </a:r>
            <a:endParaRPr lang="zh-CN" altLang="en-US"/>
          </a:p>
        </p:txBody>
      </p:sp>
      <p:pic>
        <p:nvPicPr>
          <p:cNvPr id="17" name="图片 17" descr="99169c1424f7b60c745074d56abf6b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0530" y="2161540"/>
            <a:ext cx="5153025" cy="3911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9425" y="3413125"/>
            <a:ext cx="11233150" cy="3155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误差较大原因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船抛锚后仍随洋流运动产生漂移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导致实际测距时经纬度与原抛锚时不一致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·GPS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位于船只中部，换能器处船只一侧入水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导致记录经纬度与换能器所处位置不一致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22244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五缘湾实验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0230" y="1648460"/>
            <a:ext cx="107403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实验时间为2022年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测距时段为17时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分至17时33分，正处于高潮时段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21790" y="5845175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4月28日厦门湾潮汐表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8315" y="982980"/>
            <a:ext cx="8669020" cy="12731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实验概述</a:t>
            </a:r>
            <a:endParaRPr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65060" y="585851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五缘湾测距实验示意图</a:t>
            </a:r>
            <a:endParaRPr lang="zh-CN" altLang="en-US"/>
          </a:p>
        </p:txBody>
      </p:sp>
      <p:pic>
        <p:nvPicPr>
          <p:cNvPr id="2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15" y="2477770"/>
            <a:ext cx="5424805" cy="326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20" y="2478405"/>
            <a:ext cx="5685155" cy="3256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22244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五缘湾实验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315" y="875030"/>
            <a:ext cx="1123315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声速估计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——声速仪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29120" y="621411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声速仪测量声速温度曲线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1070" y="1593850"/>
            <a:ext cx="7606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声速仪铅直入水，缓慢下放至水底，后缓慢升起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换能器入水约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3m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，故取声速估计值为1523.8m/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2445" y="620395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声速仪测量声速</a:t>
            </a:r>
            <a:endParaRPr lang="zh-CN" altLang="en-US"/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10" y="2686050"/>
            <a:ext cx="4466590" cy="347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8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85" y="2679700"/>
            <a:ext cx="5453380" cy="35128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22244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五缘湾实验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315" y="948055"/>
            <a:ext cx="11233150" cy="19005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实验结果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利用声卡采集相关信号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使用Adobe Audition软件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录制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测距信号与回复信号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2770" y="632587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主动测距端发送测距信号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64045" y="6322695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测距端</a:t>
            </a:r>
            <a:r>
              <a:rPr lang="zh-CN" altLang="en-US"/>
              <a:t>采集回复信号</a:t>
            </a:r>
            <a:endParaRPr lang="zh-CN" altLang="en-US"/>
          </a:p>
        </p:txBody>
      </p:sp>
      <p:pic>
        <p:nvPicPr>
          <p:cNvPr id="4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2928620"/>
            <a:ext cx="4352290" cy="334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28620"/>
            <a:ext cx="4032885" cy="333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22244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五缘湾实验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315" y="948055"/>
            <a:ext cx="11233150" cy="12731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实验结果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18630" y="6075045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测距结果图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20290" y="582803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串口软件界面</a:t>
            </a:r>
            <a:endParaRPr lang="zh-CN" altLang="en-US"/>
          </a:p>
        </p:txBody>
      </p:sp>
      <p:pic>
        <p:nvPicPr>
          <p:cNvPr id="46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595" y="2221230"/>
            <a:ext cx="4707255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221230"/>
            <a:ext cx="2159635" cy="38538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50595" y="1654175"/>
            <a:ext cx="7606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点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分，主动测距端申请连续测距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8830" y="6075045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测距结果表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195" y="2496185"/>
            <a:ext cx="6786245" cy="3578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9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222440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五缘湾实验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315" y="948055"/>
            <a:ext cx="11233150" cy="3155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校准部分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便携GPS记录经纬度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主动测距端：118.17089563E，24.54143955N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被动测距端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：118.17566536E，24.53940660N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计算得距离差约为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532m（误差≤0.1％）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1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3885" y="1797050"/>
            <a:ext cx="385572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430905"/>
            <a:ext cx="5763895" cy="291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15885" y="6404610"/>
            <a:ext cx="2331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便携GPS记录经纬度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93620" y="640461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系统测距结果与GPS校准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7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3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4"/>
            <a:ext cx="1284605" cy="119888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7200" b="1" dirty="0" smtClean="0">
                <a:solidFill>
                  <a:schemeClr val="bg1"/>
                </a:solidFill>
              </a:rPr>
              <a:t>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7" y="2692404"/>
            <a:ext cx="2621280" cy="82994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</a:rPr>
              <a:t>研究总结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359716" y="2555893"/>
            <a:ext cx="2232025" cy="1617748"/>
            <a:chOff x="5838755" y="1774521"/>
            <a:chExt cx="1674019" cy="1213311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674019" cy="929653"/>
              <a:chOff x="9140243" y="2649839"/>
              <a:chExt cx="2232024" cy="1239536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927224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sz="2400" dirty="0" smtClean="0">
                    <a:solidFill>
                      <a:schemeClr val="bg1"/>
                    </a:solidFill>
                  </a:rPr>
                  <a:t>4-1 </a:t>
                </a:r>
                <a:r>
                  <a:rPr kumimoji="1" lang="zh-CN" altLang="en-US" sz="2400" dirty="0" smtClean="0">
                    <a:solidFill>
                      <a:schemeClr val="bg1"/>
                    </a:solidFill>
                  </a:rPr>
                  <a:t>研究成果</a:t>
                </a:r>
                <a:endParaRPr lang="zh-CN" altLang="en-US" sz="2400" dirty="0">
                  <a:solidFill>
                    <a:schemeClr val="bg1"/>
                  </a:solidFill>
                  <a:sym typeface="微软雅黑" panose="020B050302020402020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2232024" cy="829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bg1"/>
                    </a:solidFill>
                  </a:rPr>
                  <a:t>4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-2 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不足与改进</a:t>
                </a:r>
                <a:endParaRPr lang="zh-CN" altLang="en-US" sz="2400" dirty="0" smtClean="0">
                  <a:solidFill>
                    <a:schemeClr val="bg1"/>
                  </a:solidFill>
                </a:endParaRPr>
              </a:p>
              <a:p>
                <a:pPr algn="l"/>
                <a:r>
                  <a:rPr lang="en-US" altLang="zh-CN" sz="2400" dirty="0">
                    <a:solidFill>
                      <a:schemeClr val="bg1"/>
                    </a:solidFill>
                    <a:sym typeface="+mn-ea"/>
                  </a:rPr>
                  <a:t>4</a:t>
                </a:r>
                <a:r>
                  <a:rPr lang="en-US" altLang="zh-CN" sz="2400" dirty="0" smtClean="0">
                    <a:solidFill>
                      <a:schemeClr val="bg1"/>
                    </a:solidFill>
                    <a:sym typeface="+mn-ea"/>
                  </a:rPr>
                  <a:t>-3 </a:t>
                </a:r>
                <a:r>
                  <a:rPr lang="zh-CN" altLang="en-US" sz="2400" dirty="0" smtClean="0">
                    <a:solidFill>
                      <a:schemeClr val="bg1"/>
                    </a:solidFill>
                    <a:sym typeface="+mn-ea"/>
                  </a:rPr>
                  <a:t>参考文献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30988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232410" cy="3452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01 </a:t>
            </a:r>
            <a:r>
              <a:rPr lang="zh-CN" altLang="en-US" sz="2800" b="1" dirty="0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研究背景与意义</a:t>
            </a:r>
            <a:endParaRPr lang="zh-CN" altLang="en-US" sz="2800" b="1" dirty="0">
              <a:solidFill>
                <a:srgbClr val="0A418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Picture 2" descr="大学校徽系列:厦门大学标志矢量图 - 设计之家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2" r="-1358" b="29581"/>
          <a:stretch>
            <a:fillRect/>
          </a:stretch>
        </p:blipFill>
        <p:spPr bwMode="auto">
          <a:xfrm>
            <a:off x="10340788" y="0"/>
            <a:ext cx="1851212" cy="59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252171" y="1054415"/>
            <a:ext cx="45821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500"/>
              </a:spcAft>
            </a:pPr>
            <a:r>
              <a:rPr lang="zh-CN" altLang="en-US" sz="2200" b="1" i="0" dirty="0">
                <a:solidFill>
                  <a:srgbClr val="161616"/>
                </a:solidFill>
                <a:effectLst/>
                <a:latin typeface="+mj-ea"/>
                <a:ea typeface="+mj-ea"/>
              </a:rPr>
              <a:t>年龄相关性黄斑变性 </a:t>
            </a:r>
            <a:r>
              <a:rPr lang="zh-CN" altLang="en-US" sz="2200" b="1" dirty="0">
                <a:solidFill>
                  <a:srgbClr val="161616"/>
                </a:solidFill>
                <a:latin typeface="+mj-ea"/>
                <a:ea typeface="+mj-ea"/>
              </a:rPr>
              <a:t>（</a:t>
            </a:r>
            <a:r>
              <a:rPr lang="en-US" altLang="zh-CN" sz="2200" b="1" dirty="0">
                <a:solidFill>
                  <a:srgbClr val="161616"/>
                </a:solidFill>
                <a:latin typeface="+mj-ea"/>
                <a:ea typeface="+mj-ea"/>
              </a:rPr>
              <a:t>AMD</a:t>
            </a:r>
            <a:r>
              <a:rPr lang="zh-CN" altLang="en-US" sz="2200" b="1" dirty="0">
                <a:solidFill>
                  <a:srgbClr val="161616"/>
                </a:solidFill>
                <a:latin typeface="+mj-ea"/>
                <a:ea typeface="+mj-ea"/>
              </a:rPr>
              <a:t>）</a:t>
            </a:r>
            <a:endParaRPr lang="en-US" altLang="zh-CN" sz="2200" b="1" dirty="0">
              <a:solidFill>
                <a:srgbClr val="161616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1823" y="1657083"/>
            <a:ext cx="389333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kern="8000" spc="100" dirty="0">
                <a:latin typeface="+mn-ea"/>
              </a:rPr>
              <a:t>AMD </a:t>
            </a:r>
            <a:r>
              <a:rPr lang="zh-CN" altLang="en-US" kern="8000" spc="100" dirty="0">
                <a:latin typeface="+mn-ea"/>
              </a:rPr>
              <a:t>是一种 </a:t>
            </a:r>
            <a:r>
              <a:rPr lang="en-US" altLang="zh-CN" kern="8000" spc="100" dirty="0">
                <a:latin typeface="+mn-ea"/>
              </a:rPr>
              <a:t>50 </a:t>
            </a:r>
            <a:r>
              <a:rPr lang="zh-CN" altLang="en-US" kern="8000" spc="100" dirty="0">
                <a:latin typeface="+mn-ea"/>
              </a:rPr>
              <a:t>岁以上人群中常见的</a:t>
            </a:r>
            <a:r>
              <a:rPr lang="zh-CN" altLang="en-US" i="0" kern="8000" spc="100" dirty="0">
                <a:solidFill>
                  <a:srgbClr val="000000"/>
                </a:solidFill>
                <a:effectLst/>
                <a:latin typeface="+mn-ea"/>
              </a:rPr>
              <a:t>退行性眼病</a:t>
            </a:r>
            <a:endParaRPr lang="en-US" altLang="zh-CN" kern="8000" spc="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kern="8000" spc="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8000" spc="100" dirty="0">
                <a:latin typeface="+mn-ea"/>
              </a:rPr>
              <a:t>干性 </a:t>
            </a:r>
            <a:r>
              <a:rPr lang="en-US" altLang="zh-CN" kern="8000" spc="100" dirty="0">
                <a:latin typeface="+mn-ea"/>
              </a:rPr>
              <a:t>AMD </a:t>
            </a:r>
            <a:r>
              <a:rPr lang="zh-CN" altLang="en-US" kern="8000" spc="100" dirty="0">
                <a:latin typeface="+mn-ea"/>
              </a:rPr>
              <a:t>约占所有 </a:t>
            </a:r>
            <a:r>
              <a:rPr lang="sv-SE" altLang="zh-CN" kern="8000" spc="100" dirty="0">
                <a:latin typeface="+mn-ea"/>
              </a:rPr>
              <a:t>AMD </a:t>
            </a:r>
            <a:r>
              <a:rPr lang="zh-CN" altLang="en-US" kern="8000" spc="100" dirty="0">
                <a:latin typeface="+mn-ea"/>
              </a:rPr>
              <a:t>病例的 </a:t>
            </a:r>
            <a:r>
              <a:rPr lang="en-US" altLang="zh-CN" kern="8000" spc="100" dirty="0">
                <a:latin typeface="+mn-ea"/>
              </a:rPr>
              <a:t>80% – 90%</a:t>
            </a:r>
            <a:r>
              <a:rPr lang="zh-CN" altLang="en-US" kern="8000" spc="100" dirty="0">
                <a:latin typeface="+mn-ea"/>
              </a:rPr>
              <a:t>，</a:t>
            </a:r>
            <a:r>
              <a:rPr lang="en-US" altLang="zh-CN" kern="8000" spc="100" dirty="0">
                <a:latin typeface="+mn-ea"/>
              </a:rPr>
              <a:t> </a:t>
            </a:r>
            <a:r>
              <a:rPr lang="zh-CN" altLang="en-US" kern="8000" spc="100" dirty="0">
                <a:solidFill>
                  <a:srgbClr val="FF0000"/>
                </a:solidFill>
                <a:latin typeface="+mn-ea"/>
              </a:rPr>
              <a:t>尚无有效治疗方法</a:t>
            </a:r>
            <a:endParaRPr lang="en-US" altLang="zh-CN" kern="8000" spc="1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kern="8000" spc="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8000" spc="100" dirty="0">
                <a:latin typeface="+mn-ea"/>
              </a:rPr>
              <a:t>晚期干性 </a:t>
            </a:r>
            <a:r>
              <a:rPr lang="en-US" altLang="zh-CN" kern="8000" spc="100" dirty="0">
                <a:latin typeface="+mn-ea"/>
              </a:rPr>
              <a:t>AMD </a:t>
            </a:r>
            <a:r>
              <a:rPr lang="zh-CN" altLang="en-US" kern="8000" spc="100" dirty="0">
                <a:latin typeface="+mn-ea"/>
              </a:rPr>
              <a:t>的主要表现为黄斑区</a:t>
            </a:r>
            <a:r>
              <a:rPr lang="zh-CN" altLang="en-US" kern="8000" spc="100" dirty="0">
                <a:solidFill>
                  <a:srgbClr val="FF0000"/>
                </a:solidFill>
                <a:latin typeface="+mn-ea"/>
              </a:rPr>
              <a:t>视网膜色素上皮层（</a:t>
            </a:r>
            <a:r>
              <a:rPr lang="en-US" altLang="zh-CN" kern="8000" spc="100" dirty="0">
                <a:solidFill>
                  <a:srgbClr val="FF0000"/>
                </a:solidFill>
                <a:latin typeface="+mn-ea"/>
              </a:rPr>
              <a:t>RPE</a:t>
            </a:r>
            <a:r>
              <a:rPr lang="zh-CN" altLang="en-US" kern="8000" spc="100" dirty="0">
                <a:solidFill>
                  <a:srgbClr val="FF0000"/>
                </a:solidFill>
                <a:latin typeface="+mn-ea"/>
              </a:rPr>
              <a:t>）</a:t>
            </a:r>
            <a:r>
              <a:rPr lang="zh-CN" altLang="en-US" kern="8000" spc="100" dirty="0">
                <a:latin typeface="+mn-ea"/>
              </a:rPr>
              <a:t>和光感受器萎缩退化</a:t>
            </a:r>
            <a:endParaRPr lang="en-US" altLang="zh-CN" kern="8000" spc="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kern="10000" dirty="0"/>
          </a:p>
          <a:p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" y="1739354"/>
            <a:ext cx="7171935" cy="415971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19405" y="6221333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/>
              <a:t>Front Cell Dev Biol  2021</a:t>
            </a:r>
            <a:endParaRPr lang="zh-CN" altLang="en-US" b="1" i="1" dirty="0"/>
          </a:p>
        </p:txBody>
      </p:sp>
      <p:sp>
        <p:nvSpPr>
          <p:cNvPr id="4" name="文本框 3"/>
          <p:cNvSpPr txBox="1"/>
          <p:nvPr/>
        </p:nvSpPr>
        <p:spPr>
          <a:xfrm>
            <a:off x="4107051" y="1887017"/>
            <a:ext cx="1106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黄斑硬化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4346" y="2840597"/>
            <a:ext cx="1374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地图样萎缩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6945" y="3819213"/>
            <a:ext cx="1651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视网膜下出血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7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3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4"/>
            <a:ext cx="1284605" cy="119888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</a:rPr>
              <a:t>1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84797" y="2741511"/>
            <a:ext cx="2621280" cy="82994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</a:rPr>
              <a:t>研究概述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 rot="0">
            <a:off x="8839200" y="2741083"/>
            <a:ext cx="2980267" cy="1253749"/>
            <a:chOff x="9140243" y="2649839"/>
            <a:chExt cx="1965983" cy="1231289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965983" cy="45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sz="2400" dirty="0" smtClean="0">
                  <a:solidFill>
                    <a:schemeClr val="bg1"/>
                  </a:solidFill>
                </a:rPr>
                <a:t>1-1 </a:t>
              </a:r>
              <a:r>
                <a:rPr kumimoji="1" lang="zh-CN" altLang="en-US" sz="2400" dirty="0" smtClean="0">
                  <a:solidFill>
                    <a:schemeClr val="bg1"/>
                  </a:solidFill>
                </a:rPr>
                <a:t>研究背景</a:t>
              </a:r>
              <a:r>
                <a:rPr kumimoji="1" lang="en-US" altLang="zh-CN" sz="2400" dirty="0" smtClean="0">
                  <a:solidFill>
                    <a:schemeClr val="bg1"/>
                  </a:solidFill>
                </a:rPr>
                <a:t>  </a:t>
              </a:r>
              <a:endParaRPr kumimoji="1" lang="zh-CN" altLang="en-US" sz="2400" dirty="0" smtClean="0">
                <a:solidFill>
                  <a:srgbClr val="002060"/>
                </a:solidFill>
                <a:highlight>
                  <a:srgbClr val="FFFF00"/>
                </a:highlight>
                <a:sym typeface="微软雅黑" panose="020B050302020402020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01046" cy="45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</a:rPr>
                <a:t>1-2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研究现状</a:t>
              </a:r>
              <a:endParaRPr lang="zh-CN" altLang="en-US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601046" cy="45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895" y="321608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研究背景</a:t>
            </a:r>
            <a:endParaRPr 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7175" y="1799590"/>
            <a:ext cx="529082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水声测距技术是许多声呐系统中非常重要的组成部分，无论是声学目标的定位、跟踪、导航，还是一些水声测量测绘试验等，都离不开高精度的水下距离测量。可以说，水声测距是开展水下声学探测的基础</a:t>
            </a:r>
            <a:r>
              <a:rPr 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src=http___bkimg.cdn.bcebos.com_pic_a8773912b31bb051200cad56317adab44aede0a0&amp;refer=http___bkimg.cdn.bcebo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8970" y="982980"/>
            <a:ext cx="6009005" cy="5048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2105" y="616902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海底深度探测</a:t>
            </a:r>
            <a:endParaRPr 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研究现状</a:t>
            </a: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6900" y="982980"/>
            <a:ext cx="866902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水下测距是声学的典型应用，也是声学研究者的研究热点之一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Oval 2"/>
          <p:cNvSpPr>
            <a:spLocks noChangeArrowheads="1"/>
          </p:cNvSpPr>
          <p:nvPr/>
        </p:nvSpPr>
        <p:spPr bwMode="auto">
          <a:xfrm>
            <a:off x="5081223" y="3486513"/>
            <a:ext cx="1348080" cy="13480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lIns="0" tIns="0" rIns="0" bIns="0" anchor="ctr"/>
          <a:p>
            <a:endParaRPr lang="zh-CN" altLang="en-US"/>
          </a:p>
        </p:txBody>
      </p:sp>
      <p:sp>
        <p:nvSpPr>
          <p:cNvPr id="3" name="Freeform 4"/>
          <p:cNvSpPr/>
          <p:nvPr/>
        </p:nvSpPr>
        <p:spPr bwMode="auto">
          <a:xfrm>
            <a:off x="5261078" y="3876481"/>
            <a:ext cx="985006" cy="568144"/>
          </a:xfrm>
          <a:custGeom>
            <a:avLst/>
            <a:gdLst>
              <a:gd name="T0" fmla="*/ 0 w 2474"/>
              <a:gd name="T1" fmla="*/ 429 h 852"/>
              <a:gd name="T2" fmla="*/ 133 w 2474"/>
              <a:gd name="T3" fmla="*/ 429 h 852"/>
              <a:gd name="T4" fmla="*/ 133 w 2474"/>
              <a:gd name="T5" fmla="*/ 268 h 852"/>
              <a:gd name="T6" fmla="*/ 313 w 2474"/>
              <a:gd name="T7" fmla="*/ 579 h 852"/>
              <a:gd name="T8" fmla="*/ 313 w 2474"/>
              <a:gd name="T9" fmla="*/ 113 h 852"/>
              <a:gd name="T10" fmla="*/ 740 w 2474"/>
              <a:gd name="T11" fmla="*/ 852 h 852"/>
              <a:gd name="T12" fmla="*/ 740 w 2474"/>
              <a:gd name="T13" fmla="*/ 268 h 852"/>
              <a:gd name="T14" fmla="*/ 920 w 2474"/>
              <a:gd name="T15" fmla="*/ 579 h 852"/>
              <a:gd name="T16" fmla="*/ 920 w 2474"/>
              <a:gd name="T17" fmla="*/ 0 h 852"/>
              <a:gd name="T18" fmla="*/ 1409 w 2474"/>
              <a:gd name="T19" fmla="*/ 847 h 852"/>
              <a:gd name="T20" fmla="*/ 1409 w 2474"/>
              <a:gd name="T21" fmla="*/ 268 h 852"/>
              <a:gd name="T22" fmla="*/ 1589 w 2474"/>
              <a:gd name="T23" fmla="*/ 579 h 852"/>
              <a:gd name="T24" fmla="*/ 1589 w 2474"/>
              <a:gd name="T25" fmla="*/ 113 h 852"/>
              <a:gd name="T26" fmla="*/ 2013 w 2474"/>
              <a:gd name="T27" fmla="*/ 847 h 852"/>
              <a:gd name="T28" fmla="*/ 2013 w 2474"/>
              <a:gd name="T29" fmla="*/ 0 h 852"/>
              <a:gd name="T30" fmla="*/ 2351 w 2474"/>
              <a:gd name="T31" fmla="*/ 586 h 852"/>
              <a:gd name="T32" fmla="*/ 2351 w 2474"/>
              <a:gd name="T33" fmla="*/ 429 h 852"/>
              <a:gd name="T34" fmla="*/ 2474 w 2474"/>
              <a:gd name="T35" fmla="*/ 429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74" h="852">
                <a:moveTo>
                  <a:pt x="0" y="429"/>
                </a:moveTo>
                <a:lnTo>
                  <a:pt x="133" y="429"/>
                </a:lnTo>
                <a:lnTo>
                  <a:pt x="133" y="268"/>
                </a:lnTo>
                <a:lnTo>
                  <a:pt x="313" y="579"/>
                </a:lnTo>
                <a:lnTo>
                  <a:pt x="313" y="113"/>
                </a:lnTo>
                <a:lnTo>
                  <a:pt x="740" y="852"/>
                </a:lnTo>
                <a:lnTo>
                  <a:pt x="740" y="268"/>
                </a:lnTo>
                <a:lnTo>
                  <a:pt x="920" y="579"/>
                </a:lnTo>
                <a:lnTo>
                  <a:pt x="920" y="0"/>
                </a:lnTo>
                <a:lnTo>
                  <a:pt x="1409" y="847"/>
                </a:lnTo>
                <a:lnTo>
                  <a:pt x="1409" y="268"/>
                </a:lnTo>
                <a:lnTo>
                  <a:pt x="1589" y="579"/>
                </a:lnTo>
                <a:lnTo>
                  <a:pt x="1589" y="113"/>
                </a:lnTo>
                <a:lnTo>
                  <a:pt x="2013" y="847"/>
                </a:lnTo>
                <a:lnTo>
                  <a:pt x="2013" y="0"/>
                </a:lnTo>
                <a:lnTo>
                  <a:pt x="2351" y="586"/>
                </a:lnTo>
                <a:lnTo>
                  <a:pt x="2351" y="429"/>
                </a:lnTo>
                <a:lnTo>
                  <a:pt x="2474" y="429"/>
                </a:lnTo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lIns="0" tIns="0" rIns="0" bIns="0" anchor="ctr"/>
          <a:p>
            <a:endParaRPr lang="zh-CN" altLang="en-US"/>
          </a:p>
        </p:txBody>
      </p:sp>
      <p:sp>
        <p:nvSpPr>
          <p:cNvPr id="15" name="Freeform 5"/>
          <p:cNvSpPr/>
          <p:nvPr/>
        </p:nvSpPr>
        <p:spPr bwMode="auto">
          <a:xfrm>
            <a:off x="1484101" y="2439313"/>
            <a:ext cx="3776977" cy="3442479"/>
          </a:xfrm>
          <a:custGeom>
            <a:avLst/>
            <a:gdLst>
              <a:gd name="T0" fmla="*/ 0 w 795"/>
              <a:gd name="T1" fmla="*/ 0 h 375"/>
              <a:gd name="T2" fmla="*/ 649 w 795"/>
              <a:gd name="T3" fmla="*/ 0 h 375"/>
              <a:gd name="T4" fmla="*/ 795 w 795"/>
              <a:gd name="T5" fmla="*/ 189 h 375"/>
              <a:gd name="T6" fmla="*/ 649 w 795"/>
              <a:gd name="T7" fmla="*/ 375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 cap="flat" cmpd="sng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p>
            <a:endParaRPr lang="zh-CN" altLang="en-US"/>
          </a:p>
        </p:txBody>
      </p:sp>
      <p:sp>
        <p:nvSpPr>
          <p:cNvPr id="5" name="Freeform 6"/>
          <p:cNvSpPr/>
          <p:nvPr/>
        </p:nvSpPr>
        <p:spPr bwMode="auto">
          <a:xfrm flipH="1">
            <a:off x="6246085" y="2439313"/>
            <a:ext cx="3776978" cy="3442479"/>
          </a:xfrm>
          <a:custGeom>
            <a:avLst/>
            <a:gdLst>
              <a:gd name="T0" fmla="*/ 0 w 795"/>
              <a:gd name="T1" fmla="*/ 0 h 375"/>
              <a:gd name="T2" fmla="*/ 649 w 795"/>
              <a:gd name="T3" fmla="*/ 0 h 375"/>
              <a:gd name="T4" fmla="*/ 795 w 795"/>
              <a:gd name="T5" fmla="*/ 189 h 375"/>
              <a:gd name="T6" fmla="*/ 649 w 795"/>
              <a:gd name="T7" fmla="*/ 375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 cap="flat" cmpd="sng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p>
            <a:endParaRPr lang="zh-CN" altLang="en-US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146777" y="3884885"/>
            <a:ext cx="121025" cy="568144"/>
          </a:xfrm>
          <a:prstGeom prst="chevron">
            <a:avLst>
              <a:gd name="adj" fmla="val 100000"/>
            </a:avLst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p>
            <a:endParaRPr lang="zh-CN" altLang="en-US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 flipH="1">
            <a:off x="6239361" y="3884885"/>
            <a:ext cx="121025" cy="568144"/>
          </a:xfrm>
          <a:prstGeom prst="chevron">
            <a:avLst>
              <a:gd name="adj" fmla="val 100000"/>
            </a:avLst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p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6994225" y="2028751"/>
            <a:ext cx="302804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0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现有算法存在的不足</a:t>
            </a:r>
            <a:endParaRPr lang="zh-CN" sz="2000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365095" y="2870734"/>
            <a:ext cx="265272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10000"/>
              </a:lnSpc>
            </a:pPr>
            <a:r>
              <a:rPr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海洋环境的不确定性</a:t>
            </a:r>
            <a:endParaRPr sz="2000">
              <a:solidFill>
                <a:schemeClr val="tx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79" name="Freeform 9"/>
          <p:cNvSpPr/>
          <p:nvPr/>
        </p:nvSpPr>
        <p:spPr bwMode="auto">
          <a:xfrm>
            <a:off x="7070725" y="2972435"/>
            <a:ext cx="266700" cy="226695"/>
          </a:xfrm>
          <a:custGeom>
            <a:avLst/>
            <a:gdLst>
              <a:gd name="T0" fmla="*/ 173 w 347"/>
              <a:gd name="T1" fmla="*/ 0 h 332"/>
              <a:gd name="T2" fmla="*/ 226 w 347"/>
              <a:gd name="T3" fmla="*/ 107 h 332"/>
              <a:gd name="T4" fmla="*/ 347 w 347"/>
              <a:gd name="T5" fmla="*/ 126 h 332"/>
              <a:gd name="T6" fmla="*/ 260 w 347"/>
              <a:gd name="T7" fmla="*/ 211 h 332"/>
              <a:gd name="T8" fmla="*/ 279 w 347"/>
              <a:gd name="T9" fmla="*/ 332 h 332"/>
              <a:gd name="T10" fmla="*/ 173 w 347"/>
              <a:gd name="T11" fmla="*/ 274 h 332"/>
              <a:gd name="T12" fmla="*/ 65 w 347"/>
              <a:gd name="T13" fmla="*/ 332 h 332"/>
              <a:gd name="T14" fmla="*/ 84 w 347"/>
              <a:gd name="T15" fmla="*/ 211 h 332"/>
              <a:gd name="T16" fmla="*/ 0 w 347"/>
              <a:gd name="T17" fmla="*/ 126 h 332"/>
              <a:gd name="T18" fmla="*/ 118 w 347"/>
              <a:gd name="T19" fmla="*/ 107 h 332"/>
              <a:gd name="T20" fmla="*/ 173 w 347"/>
              <a:gd name="T21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" h="332">
                <a:moveTo>
                  <a:pt x="173" y="0"/>
                </a:moveTo>
                <a:lnTo>
                  <a:pt x="226" y="107"/>
                </a:lnTo>
                <a:lnTo>
                  <a:pt x="347" y="126"/>
                </a:lnTo>
                <a:lnTo>
                  <a:pt x="260" y="211"/>
                </a:lnTo>
                <a:lnTo>
                  <a:pt x="279" y="332"/>
                </a:lnTo>
                <a:lnTo>
                  <a:pt x="173" y="274"/>
                </a:lnTo>
                <a:lnTo>
                  <a:pt x="65" y="332"/>
                </a:lnTo>
                <a:lnTo>
                  <a:pt x="84" y="211"/>
                </a:lnTo>
                <a:lnTo>
                  <a:pt x="0" y="126"/>
                </a:lnTo>
                <a:lnTo>
                  <a:pt x="118" y="107"/>
                </a:lnTo>
                <a:lnTo>
                  <a:pt x="173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7364460" y="3852444"/>
            <a:ext cx="265272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10000"/>
              </a:lnSpc>
            </a:pPr>
            <a:r>
              <a:rPr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水声数据稀缺性</a:t>
            </a:r>
            <a:endParaRPr sz="2000">
              <a:solidFill>
                <a:schemeClr val="tx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81" name="Freeform 9"/>
          <p:cNvSpPr/>
          <p:nvPr/>
        </p:nvSpPr>
        <p:spPr bwMode="auto">
          <a:xfrm>
            <a:off x="7070090" y="3954145"/>
            <a:ext cx="266700" cy="226695"/>
          </a:xfrm>
          <a:custGeom>
            <a:avLst/>
            <a:gdLst>
              <a:gd name="T0" fmla="*/ 173 w 347"/>
              <a:gd name="T1" fmla="*/ 0 h 332"/>
              <a:gd name="T2" fmla="*/ 226 w 347"/>
              <a:gd name="T3" fmla="*/ 107 h 332"/>
              <a:gd name="T4" fmla="*/ 347 w 347"/>
              <a:gd name="T5" fmla="*/ 126 h 332"/>
              <a:gd name="T6" fmla="*/ 260 w 347"/>
              <a:gd name="T7" fmla="*/ 211 h 332"/>
              <a:gd name="T8" fmla="*/ 279 w 347"/>
              <a:gd name="T9" fmla="*/ 332 h 332"/>
              <a:gd name="T10" fmla="*/ 173 w 347"/>
              <a:gd name="T11" fmla="*/ 274 h 332"/>
              <a:gd name="T12" fmla="*/ 65 w 347"/>
              <a:gd name="T13" fmla="*/ 332 h 332"/>
              <a:gd name="T14" fmla="*/ 84 w 347"/>
              <a:gd name="T15" fmla="*/ 211 h 332"/>
              <a:gd name="T16" fmla="*/ 0 w 347"/>
              <a:gd name="T17" fmla="*/ 126 h 332"/>
              <a:gd name="T18" fmla="*/ 118 w 347"/>
              <a:gd name="T19" fmla="*/ 107 h 332"/>
              <a:gd name="T20" fmla="*/ 173 w 347"/>
              <a:gd name="T21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" h="332">
                <a:moveTo>
                  <a:pt x="173" y="0"/>
                </a:moveTo>
                <a:lnTo>
                  <a:pt x="226" y="107"/>
                </a:lnTo>
                <a:lnTo>
                  <a:pt x="347" y="126"/>
                </a:lnTo>
                <a:lnTo>
                  <a:pt x="260" y="211"/>
                </a:lnTo>
                <a:lnTo>
                  <a:pt x="279" y="332"/>
                </a:lnTo>
                <a:lnTo>
                  <a:pt x="173" y="274"/>
                </a:lnTo>
                <a:lnTo>
                  <a:pt x="65" y="332"/>
                </a:lnTo>
                <a:lnTo>
                  <a:pt x="84" y="211"/>
                </a:lnTo>
                <a:lnTo>
                  <a:pt x="0" y="126"/>
                </a:lnTo>
                <a:lnTo>
                  <a:pt x="118" y="107"/>
                </a:lnTo>
                <a:lnTo>
                  <a:pt x="173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7365365" y="4789170"/>
            <a:ext cx="32524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10000"/>
              </a:lnSpc>
            </a:pPr>
            <a:r>
              <a:rPr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较难在嵌入式上实现</a:t>
            </a:r>
            <a:endParaRPr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83" name="Freeform 9"/>
          <p:cNvSpPr/>
          <p:nvPr/>
        </p:nvSpPr>
        <p:spPr bwMode="auto">
          <a:xfrm>
            <a:off x="7070725" y="4890770"/>
            <a:ext cx="266700" cy="226695"/>
          </a:xfrm>
          <a:custGeom>
            <a:avLst/>
            <a:gdLst>
              <a:gd name="T0" fmla="*/ 173 w 347"/>
              <a:gd name="T1" fmla="*/ 0 h 332"/>
              <a:gd name="T2" fmla="*/ 226 w 347"/>
              <a:gd name="T3" fmla="*/ 107 h 332"/>
              <a:gd name="T4" fmla="*/ 347 w 347"/>
              <a:gd name="T5" fmla="*/ 126 h 332"/>
              <a:gd name="T6" fmla="*/ 260 w 347"/>
              <a:gd name="T7" fmla="*/ 211 h 332"/>
              <a:gd name="T8" fmla="*/ 279 w 347"/>
              <a:gd name="T9" fmla="*/ 332 h 332"/>
              <a:gd name="T10" fmla="*/ 173 w 347"/>
              <a:gd name="T11" fmla="*/ 274 h 332"/>
              <a:gd name="T12" fmla="*/ 65 w 347"/>
              <a:gd name="T13" fmla="*/ 332 h 332"/>
              <a:gd name="T14" fmla="*/ 84 w 347"/>
              <a:gd name="T15" fmla="*/ 211 h 332"/>
              <a:gd name="T16" fmla="*/ 0 w 347"/>
              <a:gd name="T17" fmla="*/ 126 h 332"/>
              <a:gd name="T18" fmla="*/ 118 w 347"/>
              <a:gd name="T19" fmla="*/ 107 h 332"/>
              <a:gd name="T20" fmla="*/ 173 w 347"/>
              <a:gd name="T21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" h="332">
                <a:moveTo>
                  <a:pt x="173" y="0"/>
                </a:moveTo>
                <a:lnTo>
                  <a:pt x="226" y="107"/>
                </a:lnTo>
                <a:lnTo>
                  <a:pt x="347" y="126"/>
                </a:lnTo>
                <a:lnTo>
                  <a:pt x="260" y="211"/>
                </a:lnTo>
                <a:lnTo>
                  <a:pt x="279" y="332"/>
                </a:lnTo>
                <a:lnTo>
                  <a:pt x="173" y="274"/>
                </a:lnTo>
                <a:lnTo>
                  <a:pt x="65" y="332"/>
                </a:lnTo>
                <a:lnTo>
                  <a:pt x="84" y="211"/>
                </a:lnTo>
                <a:lnTo>
                  <a:pt x="0" y="126"/>
                </a:lnTo>
                <a:lnTo>
                  <a:pt x="118" y="107"/>
                </a:lnTo>
                <a:lnTo>
                  <a:pt x="173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1577070" y="2870734"/>
            <a:ext cx="265272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10000"/>
              </a:lnSpc>
            </a:pPr>
            <a:r>
              <a:rPr lang="zh-CN" altLang="en-US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匹配场处理（</a:t>
            </a:r>
            <a:r>
              <a:rPr lang="en-US" altLang="zh-CN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MFP</a:t>
            </a:r>
            <a:r>
              <a:rPr lang="zh-CN" altLang="en-US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endParaRPr lang="en-US" altLang="zh-CN" sz="2000">
              <a:solidFill>
                <a:schemeClr val="tx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1" name="Freeform 9"/>
          <p:cNvSpPr/>
          <p:nvPr/>
        </p:nvSpPr>
        <p:spPr bwMode="auto">
          <a:xfrm>
            <a:off x="1282700" y="2972435"/>
            <a:ext cx="266700" cy="226695"/>
          </a:xfrm>
          <a:custGeom>
            <a:avLst/>
            <a:gdLst>
              <a:gd name="T0" fmla="*/ 173 w 347"/>
              <a:gd name="T1" fmla="*/ 0 h 332"/>
              <a:gd name="T2" fmla="*/ 226 w 347"/>
              <a:gd name="T3" fmla="*/ 107 h 332"/>
              <a:gd name="T4" fmla="*/ 347 w 347"/>
              <a:gd name="T5" fmla="*/ 126 h 332"/>
              <a:gd name="T6" fmla="*/ 260 w 347"/>
              <a:gd name="T7" fmla="*/ 211 h 332"/>
              <a:gd name="T8" fmla="*/ 279 w 347"/>
              <a:gd name="T9" fmla="*/ 332 h 332"/>
              <a:gd name="T10" fmla="*/ 173 w 347"/>
              <a:gd name="T11" fmla="*/ 274 h 332"/>
              <a:gd name="T12" fmla="*/ 65 w 347"/>
              <a:gd name="T13" fmla="*/ 332 h 332"/>
              <a:gd name="T14" fmla="*/ 84 w 347"/>
              <a:gd name="T15" fmla="*/ 211 h 332"/>
              <a:gd name="T16" fmla="*/ 0 w 347"/>
              <a:gd name="T17" fmla="*/ 126 h 332"/>
              <a:gd name="T18" fmla="*/ 118 w 347"/>
              <a:gd name="T19" fmla="*/ 107 h 332"/>
              <a:gd name="T20" fmla="*/ 173 w 347"/>
              <a:gd name="T21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" h="332">
                <a:moveTo>
                  <a:pt x="173" y="0"/>
                </a:moveTo>
                <a:lnTo>
                  <a:pt x="226" y="107"/>
                </a:lnTo>
                <a:lnTo>
                  <a:pt x="347" y="126"/>
                </a:lnTo>
                <a:lnTo>
                  <a:pt x="260" y="211"/>
                </a:lnTo>
                <a:lnTo>
                  <a:pt x="279" y="332"/>
                </a:lnTo>
                <a:lnTo>
                  <a:pt x="173" y="274"/>
                </a:lnTo>
                <a:lnTo>
                  <a:pt x="65" y="332"/>
                </a:lnTo>
                <a:lnTo>
                  <a:pt x="84" y="211"/>
                </a:lnTo>
                <a:lnTo>
                  <a:pt x="0" y="126"/>
                </a:lnTo>
                <a:lnTo>
                  <a:pt x="118" y="107"/>
                </a:lnTo>
                <a:lnTo>
                  <a:pt x="173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1576435" y="3852444"/>
            <a:ext cx="265272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10000"/>
              </a:lnSpc>
            </a:pPr>
            <a:r>
              <a:rPr lang="zh-CN" altLang="en-US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前置反馈网络（</a:t>
            </a:r>
            <a:r>
              <a:rPr lang="en-US" altLang="zh-CN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FNN</a:t>
            </a:r>
            <a:r>
              <a:rPr lang="zh-CN" altLang="en-US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endParaRPr lang="en-US" altLang="zh-CN" sz="2000">
              <a:solidFill>
                <a:schemeClr val="tx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3" name="Freeform 9"/>
          <p:cNvSpPr/>
          <p:nvPr/>
        </p:nvSpPr>
        <p:spPr bwMode="auto">
          <a:xfrm>
            <a:off x="1282065" y="3954145"/>
            <a:ext cx="266700" cy="226695"/>
          </a:xfrm>
          <a:custGeom>
            <a:avLst/>
            <a:gdLst>
              <a:gd name="T0" fmla="*/ 173 w 347"/>
              <a:gd name="T1" fmla="*/ 0 h 332"/>
              <a:gd name="T2" fmla="*/ 226 w 347"/>
              <a:gd name="T3" fmla="*/ 107 h 332"/>
              <a:gd name="T4" fmla="*/ 347 w 347"/>
              <a:gd name="T5" fmla="*/ 126 h 332"/>
              <a:gd name="T6" fmla="*/ 260 w 347"/>
              <a:gd name="T7" fmla="*/ 211 h 332"/>
              <a:gd name="T8" fmla="*/ 279 w 347"/>
              <a:gd name="T9" fmla="*/ 332 h 332"/>
              <a:gd name="T10" fmla="*/ 173 w 347"/>
              <a:gd name="T11" fmla="*/ 274 h 332"/>
              <a:gd name="T12" fmla="*/ 65 w 347"/>
              <a:gd name="T13" fmla="*/ 332 h 332"/>
              <a:gd name="T14" fmla="*/ 84 w 347"/>
              <a:gd name="T15" fmla="*/ 211 h 332"/>
              <a:gd name="T16" fmla="*/ 0 w 347"/>
              <a:gd name="T17" fmla="*/ 126 h 332"/>
              <a:gd name="T18" fmla="*/ 118 w 347"/>
              <a:gd name="T19" fmla="*/ 107 h 332"/>
              <a:gd name="T20" fmla="*/ 173 w 347"/>
              <a:gd name="T21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" h="332">
                <a:moveTo>
                  <a:pt x="173" y="0"/>
                </a:moveTo>
                <a:lnTo>
                  <a:pt x="226" y="107"/>
                </a:lnTo>
                <a:lnTo>
                  <a:pt x="347" y="126"/>
                </a:lnTo>
                <a:lnTo>
                  <a:pt x="260" y="211"/>
                </a:lnTo>
                <a:lnTo>
                  <a:pt x="279" y="332"/>
                </a:lnTo>
                <a:lnTo>
                  <a:pt x="173" y="274"/>
                </a:lnTo>
                <a:lnTo>
                  <a:pt x="65" y="332"/>
                </a:lnTo>
                <a:lnTo>
                  <a:pt x="84" y="211"/>
                </a:lnTo>
                <a:lnTo>
                  <a:pt x="0" y="126"/>
                </a:lnTo>
                <a:lnTo>
                  <a:pt x="118" y="107"/>
                </a:lnTo>
                <a:lnTo>
                  <a:pt x="173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1577340" y="4789170"/>
            <a:ext cx="32524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10000"/>
              </a:lnSpc>
            </a:pPr>
            <a:r>
              <a:rPr lang="zh-CN" altLang="en-US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长</a:t>
            </a:r>
            <a:r>
              <a:rPr lang="en-US" altLang="zh-CN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短期记忆网络（LSTM</a:t>
            </a:r>
            <a:r>
              <a:rPr lang="zh-CN" altLang="en-US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）</a:t>
            </a:r>
            <a:endParaRPr lang="en-US" altLang="zh-CN" sz="2000">
              <a:solidFill>
                <a:schemeClr val="tx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5" name="Freeform 9"/>
          <p:cNvSpPr/>
          <p:nvPr/>
        </p:nvSpPr>
        <p:spPr bwMode="auto">
          <a:xfrm>
            <a:off x="1282700" y="4890770"/>
            <a:ext cx="266700" cy="226695"/>
          </a:xfrm>
          <a:custGeom>
            <a:avLst/>
            <a:gdLst>
              <a:gd name="T0" fmla="*/ 173 w 347"/>
              <a:gd name="T1" fmla="*/ 0 h 332"/>
              <a:gd name="T2" fmla="*/ 226 w 347"/>
              <a:gd name="T3" fmla="*/ 107 h 332"/>
              <a:gd name="T4" fmla="*/ 347 w 347"/>
              <a:gd name="T5" fmla="*/ 126 h 332"/>
              <a:gd name="T6" fmla="*/ 260 w 347"/>
              <a:gd name="T7" fmla="*/ 211 h 332"/>
              <a:gd name="T8" fmla="*/ 279 w 347"/>
              <a:gd name="T9" fmla="*/ 332 h 332"/>
              <a:gd name="T10" fmla="*/ 173 w 347"/>
              <a:gd name="T11" fmla="*/ 274 h 332"/>
              <a:gd name="T12" fmla="*/ 65 w 347"/>
              <a:gd name="T13" fmla="*/ 332 h 332"/>
              <a:gd name="T14" fmla="*/ 84 w 347"/>
              <a:gd name="T15" fmla="*/ 211 h 332"/>
              <a:gd name="T16" fmla="*/ 0 w 347"/>
              <a:gd name="T17" fmla="*/ 126 h 332"/>
              <a:gd name="T18" fmla="*/ 118 w 347"/>
              <a:gd name="T19" fmla="*/ 107 h 332"/>
              <a:gd name="T20" fmla="*/ 173 w 347"/>
              <a:gd name="T21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" h="332">
                <a:moveTo>
                  <a:pt x="173" y="0"/>
                </a:moveTo>
                <a:lnTo>
                  <a:pt x="226" y="107"/>
                </a:lnTo>
                <a:lnTo>
                  <a:pt x="347" y="126"/>
                </a:lnTo>
                <a:lnTo>
                  <a:pt x="260" y="211"/>
                </a:lnTo>
                <a:lnTo>
                  <a:pt x="279" y="332"/>
                </a:lnTo>
                <a:lnTo>
                  <a:pt x="173" y="274"/>
                </a:lnTo>
                <a:lnTo>
                  <a:pt x="65" y="332"/>
                </a:lnTo>
                <a:lnTo>
                  <a:pt x="84" y="211"/>
                </a:lnTo>
                <a:lnTo>
                  <a:pt x="0" y="126"/>
                </a:lnTo>
                <a:lnTo>
                  <a:pt x="118" y="107"/>
                </a:lnTo>
                <a:lnTo>
                  <a:pt x="173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1635760" y="5406390"/>
            <a:ext cx="28727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10000"/>
              </a:lnSpc>
            </a:pPr>
            <a:r>
              <a:rPr lang="en-US" sz="2000">
                <a:solidFill>
                  <a:schemeClr val="tx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...</a:t>
            </a:r>
            <a:endParaRPr lang="en-US" sz="2000">
              <a:solidFill>
                <a:schemeClr val="tx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281765" y="2005891"/>
            <a:ext cx="302804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0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机器学习的相关应用</a:t>
            </a:r>
            <a:endParaRPr lang="zh-CN" sz="2000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/>
            <a:endParaRPr lang="zh-CN" sz="2000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 bldLvl="0" animBg="1"/>
      <p:bldP spid="80" grpId="0"/>
      <p:bldP spid="81" grpId="0" bldLvl="0" animBg="1"/>
      <p:bldP spid="82" grpId="0"/>
      <p:bldP spid="83" grpId="0" bldLvl="0" animBg="1"/>
      <p:bldP spid="90" grpId="0"/>
      <p:bldP spid="91" grpId="0" bldLvl="0" animBg="1"/>
      <p:bldP spid="92" grpId="0"/>
      <p:bldP spid="93" grpId="0" bldLvl="0" animBg="1"/>
      <p:bldP spid="94" grpId="0"/>
      <p:bldP spid="95" grpId="0" bldLvl="0" animBg="1"/>
      <p:bldP spid="96" grpId="0"/>
      <p:bldP spid="77" grpId="0"/>
      <p:bldP spid="97" grpId="0"/>
      <p:bldP spid="9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7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3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4"/>
            <a:ext cx="1284605" cy="119888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7200" b="1" dirty="0" smtClean="0">
                <a:solidFill>
                  <a:schemeClr val="bg1"/>
                </a:solidFill>
              </a:rPr>
              <a:t>2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7" y="2692404"/>
            <a:ext cx="2621280" cy="82994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bg1"/>
                </a:solidFill>
              </a:rPr>
              <a:t>研究内容</a:t>
            </a:r>
            <a:endParaRPr lang="zh-CN" altLang="en-US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140613" y="2607733"/>
            <a:ext cx="2733887" cy="1239386"/>
            <a:chOff x="9140243" y="2649839"/>
            <a:chExt cx="1601046" cy="1239624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01046" cy="46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sz="2400" dirty="0" smtClean="0">
                  <a:solidFill>
                    <a:schemeClr val="bg1"/>
                  </a:solidFill>
                </a:rPr>
                <a:t>-1 </a:t>
              </a:r>
              <a:r>
                <a:rPr lang="zh-CN" altLang="en-US" sz="2400" dirty="0" smtClean="0">
                  <a:solidFill>
                    <a:schemeClr val="bg1"/>
                  </a:solidFill>
                  <a:sym typeface="微软雅黑" panose="020B0503020204020204" charset="-122"/>
                </a:rPr>
                <a:t>总体设计</a:t>
              </a:r>
              <a:endParaRPr lang="zh-CN" altLang="en-US" sz="2400" dirty="0">
                <a:solidFill>
                  <a:schemeClr val="bg1"/>
                </a:solidFill>
                <a:sym typeface="微软雅黑" panose="020B050302020402020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01046" cy="46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</a:rPr>
                <a:t>2-2 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技术路线</a:t>
              </a:r>
              <a:endParaRPr lang="zh-CN" altLang="en-US" sz="2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601046" cy="46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sz="2400" dirty="0" smtClean="0">
                  <a:solidFill>
                    <a:schemeClr val="bg1"/>
                  </a:solidFill>
                </a:rPr>
                <a:t>-3 </a:t>
              </a:r>
              <a:r>
                <a:rPr kumimoji="1" lang="zh-CN" altLang="en-US" sz="2400" dirty="0" smtClean="0">
                  <a:solidFill>
                    <a:schemeClr val="bg1"/>
                  </a:solidFill>
                </a:rPr>
                <a:t>研究方案</a:t>
              </a:r>
              <a:r>
                <a:rPr kumimoji="1" lang="en-US" altLang="zh-CN" sz="2400" dirty="0" smtClean="0">
                  <a:solidFill>
                    <a:schemeClr val="bg1"/>
                  </a:solidFill>
                </a:rPr>
                <a:t>  </a:t>
              </a:r>
              <a:endParaRPr kumimoji="1" lang="en-US" altLang="zh-CN" sz="2400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总体设计</a:t>
            </a:r>
            <a:endParaRPr 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315" y="1115060"/>
            <a:ext cx="866902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水下点对点测距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应答式水声测距系统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src=http___file.elecfans.com_web1_M00_B8_C1_o4YBAF59o16AMDifAACSD6qEc0Y995.png&amp;refer=http___file.elecfa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2905" y="2138045"/>
            <a:ext cx="7778750" cy="37249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005" y="2681605"/>
            <a:ext cx="6147435" cy="2528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可快速实现点对点的测距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相关原理较为简单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·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易于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在嵌入式上实践还原</a:t>
            </a:r>
            <a:endParaRPr lang="en-US" altLang="zh-CN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59600" y="5981700"/>
            <a:ext cx="377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测距系统工作示意图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E1B4-E1B3-4F17-AC0D-AA4686DA0BC5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375" y="153333"/>
            <a:ext cx="181610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技术路线</a:t>
            </a:r>
            <a:endParaRPr lang="en-US" altLang="zh-CN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6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0960" y="1129665"/>
            <a:ext cx="9530080" cy="5073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180965" y="6298565"/>
            <a:ext cx="2319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测距系统的技术路线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57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DIAGRAM_VIRTUALLY_FRAME" val="{&quot;height&quot;:380.55,&quot;left&quot;:423.65,&quot;top&quot;:107.1,&quot;width&quot;:400.3}"/>
</p:tagLst>
</file>

<file path=ppt/tags/tag66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67.xml><?xml version="1.0" encoding="utf-8"?>
<p:tagLst xmlns:p="http://schemas.openxmlformats.org/presentationml/2006/main">
  <p:tag name="KSO_WM_DIAGRAM_VIRTUALLY_FRAME" val="{&quot;height&quot;:380.55,&quot;left&quot;:423.65,&quot;top&quot;:107.1,&quot;width&quot;:400.3}"/>
</p:tagLst>
</file>

<file path=ppt/tags/tag68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69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6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8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9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UNIT_PLACING_PICTURE_USER_VIEWPORT" val="{&quot;height&quot;:4419,&quot;width&quot;:8301}"/>
</p:tagLst>
</file>

<file path=ppt/tags/tag85.xml><?xml version="1.0" encoding="utf-8"?>
<p:tagLst xmlns:p="http://schemas.openxmlformats.org/presentationml/2006/main">
  <p:tag name="KSO_WM_UNIT_PLACING_PICTURE_USER_VIEWPORT" val="{&quot;height&quot;:5845,&quot;width&quot;:4902}"/>
</p:tagLst>
</file>

<file path=ppt/tags/tag86.xml><?xml version="1.0" encoding="utf-8"?>
<p:tagLst xmlns:p="http://schemas.openxmlformats.org/presentationml/2006/main">
  <p:tag name="KSO_WM_UNIT_PLACING_PICTURE_USER_VIEWPORT" val="{&quot;height&quot;:4750,&quot;width&quot;:9150}"/>
</p:tagLst>
</file>

<file path=ppt/tags/tag87.xml><?xml version="1.0" encoding="utf-8"?>
<p:tagLst xmlns:p="http://schemas.openxmlformats.org/presentationml/2006/main">
  <p:tag name="KSO_WM_UNIT_PLACING_PICTURE_USER_VIEWPORT" val="{&quot;height&quot;:4092,&quot;width&quot;:4744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2126</Words>
  <Application>WPS 演示</Application>
  <PresentationFormat>宽屏</PresentationFormat>
  <Paragraphs>340</Paragraphs>
  <Slides>26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黑体</vt:lpstr>
      <vt:lpstr>Montserrat</vt:lpstr>
      <vt:lpstr>Segoe Print</vt:lpstr>
      <vt:lpstr>华文中宋</vt:lpstr>
      <vt:lpstr>Times New Roman</vt:lpstr>
      <vt:lpstr>-apple-system</vt:lpstr>
      <vt:lpstr>Calibri</vt:lpstr>
      <vt:lpstr>Helvetica Neue</vt:lpstr>
      <vt:lpstr>BlinkMacSystemFont</vt:lpstr>
      <vt:lpstr>Arial Unicode MS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盖ye</cp:lastModifiedBy>
  <cp:revision>158</cp:revision>
  <dcterms:created xsi:type="dcterms:W3CDTF">2019-06-19T02:08:00Z</dcterms:created>
  <dcterms:modified xsi:type="dcterms:W3CDTF">2025-05-19T07:46:47Z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BBBDE62A37044AF682B43AD9E2E62F14</vt:lpwstr>
  </property>
</Properties>
</file>